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52541a0955d4a06" /><Relationship Type="http://schemas.openxmlformats.org/officeDocument/2006/relationships/extended-properties" Target="/docProps/app.xml" Id="R2a36cebebe5d4c2c" /><Relationship Type="http://schemas.openxmlformats.org/officeDocument/2006/relationships/officeDocument" Target="/ppt/presentation.xml" Id="R246e618fbdff48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f11b23ca8346c6"/>
  </p:sldMasterIdLst>
  <p:notesMasterIdLst>
    <p:notesMasterId xmlns:r="http://schemas.openxmlformats.org/officeDocument/2006/relationships" r:id="R27e7873dc6cd4796"/>
  </p:notesMasterIdLst>
  <p:sldIdLst>
    <p:sldId xmlns:r="http://schemas.openxmlformats.org/officeDocument/2006/relationships" id="256" r:id="R5cd3c038b7814d7d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94b6fdfc7d1441f" /><Relationship Type="http://schemas.openxmlformats.org/officeDocument/2006/relationships/slideMaster" Target="/ppt/slideMasters/slideMaster1.xml" Id="R6af11b23ca8346c6" /><Relationship Type="http://schemas.openxmlformats.org/officeDocument/2006/relationships/notesMaster" Target="/ppt/notesMasters/notesMaster1.xml" Id="R27e7873dc6cd4796" /><Relationship Type="http://schemas.openxmlformats.org/officeDocument/2006/relationships/presProps" Target="/ppt/presProps.xml" Id="R8ab2264587ad45ac" /><Relationship Type="http://schemas.openxmlformats.org/officeDocument/2006/relationships/tableStyles" Target="/ppt/tableStyles.xml" Id="R31598be2d9dc43ee" /><Relationship Type="http://schemas.openxmlformats.org/officeDocument/2006/relationships/slide" Target="/ppt/slides/slide1.xml" Id="R5cd3c038b7814d7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a91aa88b2f6434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6a34a04a46e4011" /><Relationship Type="http://schemas.openxmlformats.org/officeDocument/2006/relationships/notesMaster" Target="/ppt/notesMasters/notesMaster1.xml" Id="Rc664f80645d44bb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 from left to right: clinical sampling problem, adaptive QUBO loop, qualitative and noise-robustness evidence, headline metrics, then the bounded quantum-hardware claim.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Ganguly A, Dewanji S, Zhao C, Wang DJJ. Quantum Adaptive Sensing for Accelerated MRI. arXiv:2607.21737v1 (2026). https://arxiv.org/abs/2607.21737</a:t>
            </a:r>
          </a:p>
          <a:p xmlns:a="http://schemas.openxmlformats.org/drawingml/2006/main">
            <a:r>
              <a:t>- All three figures reproduced from the supplied author preprint PDF; metrics are reported in its quantitative comparison tables.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ce4168d79b41f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c4ef190510c44c9" /><Relationship Type="http://schemas.openxmlformats.org/officeDocument/2006/relationships/slideLayout" Target="/ppt/slideLayouts/slideLayout1.xml" Id="Rbc87965ca3d14e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c87965ca3d14e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d68a14c3bd4556" /><Relationship Type="http://schemas.openxmlformats.org/officeDocument/2006/relationships/image" Target="/ppt/media/image.png" Id="R65d43fcc88c040c0" /><Relationship Type="http://schemas.openxmlformats.org/officeDocument/2006/relationships/image" Target="/ppt/media/image2.png" Id="R202bea9030ac4f84" /><Relationship Type="http://schemas.openxmlformats.org/officeDocument/2006/relationships/image" Target="/ppt/media/image3.png" Id="Rae321dabf1604eea" /><Relationship Type="http://schemas.openxmlformats.org/officeDocument/2006/relationships/notesSlide" Target="/ppt/notesSlides/notesSlide1.xml" Id="Rfb9a4bdb572446b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ADA648A-DA24-4823-8707-6D4721CE9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9100"/>
            <a:ext cx="27813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67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poster-title">
            <a:extLst xmlns:a="http://schemas.openxmlformats.org/drawingml/2006/main">
              <a:ext uri="{FF2B5EF4-FFF2-40B4-BE49-F238E27FC236}">
                <a16:creationId xmlns:a16="http://schemas.microsoft.com/office/drawing/2014/main" id="{D67797B8-1FF5-4015-8397-790F129C5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8175"/>
            <a:ext cx="17049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656"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4800" b="1">
                <a:solidFill>
                  <a:srgbClr val="101820"/>
                </a:solidFill>
                <a:latin typeface="Aptos"/>
                <a:ea typeface="Aptos"/>
                <a:cs typeface="Aptos"/>
              </a:rPr>
              <a:t>QUANTUM ADAPTIVE SENSING FOR ACCELERATED MRI</a:t>
            </a:r>
          </a:p>
        </p:txBody>
      </p:sp>
      <p:sp>
        <p:nvSpPr>
          <p:cNvPr id="3" name="authors">
            <a:extLst xmlns:a="http://schemas.openxmlformats.org/drawingml/2006/main">
              <a:ext uri="{FF2B5EF4-FFF2-40B4-BE49-F238E27FC236}">
                <a16:creationId xmlns:a16="http://schemas.microsoft.com/office/drawing/2014/main" id="{8867BE5E-FBA5-40E6-80D5-47E62E77C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9700"/>
            <a:ext cx="11334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06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2606D"/>
                </a:solidFill>
                <a:latin typeface="Aptos"/>
                <a:ea typeface="Aptos"/>
                <a:cs typeface="Aptos"/>
              </a:rPr>
              <a:t>Asmit Ganguly · Suprajit Dewanji · Chenyang Zhao · Danny J. J. Wang</a:t>
            </a:r>
          </a:p>
        </p:txBody>
      </p:sp>
      <p:sp>
        <p:nvSpPr>
          <p:cNvPr id="4" name="affiliation">
            <a:extLst xmlns:a="http://schemas.openxmlformats.org/drawingml/2006/main">
              <a:ext uri="{FF2B5EF4-FFF2-40B4-BE49-F238E27FC236}">
                <a16:creationId xmlns:a16="http://schemas.microsoft.com/office/drawing/2014/main" id="{2F199ED5-8871-408A-BB4F-05D1F1E33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295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7A879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7A8793"/>
                </a:solidFill>
                <a:latin typeface="Aptos"/>
                <a:ea typeface="Aptos"/>
                <a:cs typeface="Aptos"/>
              </a:rPr>
              <a:t>Laboratory of Functional MRI Technology · USC Neuroimaging and Informatics Institute</a:t>
            </a:r>
          </a:p>
        </p:txBody>
      </p:sp>
      <p:sp>
        <p:nvSpPr>
          <p:cNvPr id="5" name="preprint-tag">
            <a:extLst xmlns:a="http://schemas.openxmlformats.org/drawingml/2006/main">
              <a:ext uri="{FF2B5EF4-FFF2-40B4-BE49-F238E27FC236}">
                <a16:creationId xmlns:a16="http://schemas.microsoft.com/office/drawing/2014/main" id="{458FF486-ADD1-4E31-9694-542536B81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15049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967D2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967D2"/>
                </a:solidFill>
                <a:latin typeface="Aptos"/>
                <a:ea typeface="Aptos"/>
                <a:cs typeface="Aptos"/>
              </a:rPr>
              <a:t>arXiv:2607.21737v1  ·  PREPRINT</a:t>
            </a:r>
          </a:p>
        </p:txBody>
      </p:sp>
      <p:sp>
        <p:nvSpPr>
          <p:cNvPr id="6" name="header-rule">
            <a:extLst xmlns:a="http://schemas.openxmlformats.org/drawingml/2006/main">
              <a:ext uri="{FF2B5EF4-FFF2-40B4-BE49-F238E27FC236}">
                <a16:creationId xmlns:a16="http://schemas.microsoft.com/office/drawing/2014/main" id="{AE4BBE32-AE1D-4EAC-8E7E-A12370FFB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85975"/>
            <a:ext cx="1704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32243931-594B-45DE-AC4B-A3971F539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431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01820"/>
                </a:solidFill>
                <a:latin typeface="Aptos"/>
                <a:ea typeface="Aptos"/>
                <a:cs typeface="Aptos"/>
              </a:rPr>
              <a:t>WHY + HOW</a:t>
            </a:r>
          </a:p>
        </p:txBody>
      </p:sp>
      <p:sp>
        <p:nvSpPr>
          <p:cNvPr id="8" name="center-heading">
            <a:extLst xmlns:a="http://schemas.openxmlformats.org/drawingml/2006/main">
              <a:ext uri="{FF2B5EF4-FFF2-40B4-BE49-F238E27FC236}">
                <a16:creationId xmlns:a16="http://schemas.microsoft.com/office/drawing/2014/main" id="{EC68F990-33E9-44CD-8FE6-44B9EDD2A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343150"/>
            <a:ext cx="723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01820"/>
                </a:solidFill>
                <a:latin typeface="Aptos"/>
                <a:ea typeface="Aptos"/>
                <a:cs typeface="Aptos"/>
              </a:rPr>
              <a:t>RECONSTRUCTION EVIDENCE</a:t>
            </a:r>
          </a:p>
        </p:txBody>
      </p:sp>
      <p:sp>
        <p:nvSpPr>
          <p:cNvPr id="9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0729A08B-6CB0-4152-8AF0-24F61F738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0" y="23431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01820"/>
                </a:solidFill>
                <a:latin typeface="Aptos"/>
                <a:ea typeface="Aptos"/>
                <a:cs typeface="Aptos"/>
              </a:rPr>
              <a:t>WHAT CHANGED</a:t>
            </a:r>
          </a:p>
        </p:txBody>
      </p:sp>
      <p:sp>
        <p:nvSpPr>
          <p:cNvPr id="10" name="problem-label">
            <a:extLst xmlns:a="http://schemas.openxmlformats.org/drawingml/2006/main">
              <a:ext uri="{FF2B5EF4-FFF2-40B4-BE49-F238E27FC236}">
                <a16:creationId xmlns:a16="http://schemas.microsoft.com/office/drawing/2014/main" id="{C3AC1BEF-972B-4B96-B198-8B1B55E01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1465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967D2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967D2"/>
                </a:solidFill>
                <a:latin typeface="Aptos"/>
                <a:ea typeface="Aptos"/>
                <a:cs typeface="Aptos"/>
              </a:rPr>
              <a:t>THE PROBLEM</a:t>
            </a:r>
          </a:p>
        </p:txBody>
      </p:sp>
      <p:sp>
        <p:nvSpPr>
          <p:cNvPr id="11" name="problem-copy">
            <a:extLst xmlns:a="http://schemas.openxmlformats.org/drawingml/2006/main">
              <a:ext uri="{FF2B5EF4-FFF2-40B4-BE49-F238E27FC236}">
                <a16:creationId xmlns:a16="http://schemas.microsoft.com/office/drawing/2014/main" id="{D3F796AA-13FE-48DD-986B-20CD6BF66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67075"/>
            <a:ext cx="3905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06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2606D"/>
                </a:solidFill>
                <a:latin typeface="Aptos"/>
                <a:ea typeface="Aptos"/>
                <a:cs typeface="Aptos"/>
              </a:rPr>
              <a:t>Static k-space masks cannot react to the signal already measured. Under aggressive acceleration, that can waste scarce phase-encode lines and erase diagnostically useful structure.</a:t>
            </a:r>
          </a:p>
        </p:txBody>
      </p:sp>
      <p:sp>
        <p:nvSpPr>
          <p:cNvPr id="12" name="idea-label">
            <a:extLst xmlns:a="http://schemas.openxmlformats.org/drawingml/2006/main">
              <a:ext uri="{FF2B5EF4-FFF2-40B4-BE49-F238E27FC236}">
                <a16:creationId xmlns:a16="http://schemas.microsoft.com/office/drawing/2014/main" id="{E22E89B0-522B-4BC4-8007-3F2B7CA4A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4345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9E9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59E91"/>
                </a:solidFill>
                <a:latin typeface="Aptos"/>
                <a:ea typeface="Aptos"/>
                <a:cs typeface="Aptos"/>
              </a:rPr>
              <a:t>THE IDEA</a:t>
            </a:r>
          </a:p>
        </p:txBody>
      </p:sp>
      <p:sp>
        <p:nvSpPr>
          <p:cNvPr id="13" name="idea-copy">
            <a:extLst xmlns:a="http://schemas.openxmlformats.org/drawingml/2006/main">
              <a:ext uri="{FF2B5EF4-FFF2-40B4-BE49-F238E27FC236}">
                <a16:creationId xmlns:a16="http://schemas.microsoft.com/office/drawing/2014/main" id="{77E935E8-03E4-4D6C-85CA-078619C5A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95875"/>
            <a:ext cx="3905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747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06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2606D"/>
                </a:solidFill>
                <a:latin typeface="Aptos"/>
                <a:ea typeface="Aptos"/>
                <a:cs typeface="Aptos"/>
              </a:rPr>
              <a:t>QACS turns each next-batch decision into a fixed-cardinality QUBO. The objective combines a center prior, measured signal energy, and pairwise dispersion—making the mask adaptive and solver-independent.</a:t>
            </a:r>
          </a:p>
        </p:txBody>
      </p:sp>
      <p:sp>
        <p:nvSpPr>
          <p:cNvPr id="14" name="flow-connector-1">
            <a:extLst xmlns:a="http://schemas.openxmlformats.org/drawingml/2006/main">
              <a:ext uri="{FF2B5EF4-FFF2-40B4-BE49-F238E27FC236}">
                <a16:creationId xmlns:a16="http://schemas.microsoft.com/office/drawing/2014/main" id="{205E3351-65F7-4BEB-A92C-44B7D2F4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7134225"/>
            <a:ext cx="533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flow-connector-2">
            <a:extLst xmlns:a="http://schemas.openxmlformats.org/drawingml/2006/main">
              <a:ext uri="{FF2B5EF4-FFF2-40B4-BE49-F238E27FC236}">
                <a16:creationId xmlns:a16="http://schemas.microsoft.com/office/drawing/2014/main" id="{241767C1-0A66-4213-9745-30836649A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7134225"/>
            <a:ext cx="533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flow-acquire">
            <a:extLst xmlns:a="http://schemas.openxmlformats.org/drawingml/2006/main">
              <a:ext uri="{FF2B5EF4-FFF2-40B4-BE49-F238E27FC236}">
                <a16:creationId xmlns:a16="http://schemas.microsoft.com/office/drawing/2014/main" id="{5FA1EE0F-DA0C-408A-8B44-69B2B636D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743700"/>
            <a:ext cx="952500" cy="819150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EAF2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flow-score">
            <a:extLst xmlns:a="http://schemas.openxmlformats.org/drawingml/2006/main">
              <a:ext uri="{FF2B5EF4-FFF2-40B4-BE49-F238E27FC236}">
                <a16:creationId xmlns:a16="http://schemas.microsoft.com/office/drawing/2014/main" id="{570E5BBC-267F-43A4-BF18-F5118AA88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743700"/>
            <a:ext cx="1095375" cy="819150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E8F6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flow-select">
            <a:extLst xmlns:a="http://schemas.openxmlformats.org/drawingml/2006/main">
              <a:ext uri="{FF2B5EF4-FFF2-40B4-BE49-F238E27FC236}">
                <a16:creationId xmlns:a16="http://schemas.microsoft.com/office/drawing/2014/main" id="{CFE711AC-BC52-4E54-8957-150447EE1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6743700"/>
            <a:ext cx="952500" cy="819150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flow-acquire-text">
            <a:extLst xmlns:a="http://schemas.openxmlformats.org/drawingml/2006/main">
              <a:ext uri="{FF2B5EF4-FFF2-40B4-BE49-F238E27FC236}">
                <a16:creationId xmlns:a16="http://schemas.microsoft.com/office/drawing/2014/main" id="{8DC366E1-084B-43EC-AA99-82501BEB9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886575"/>
            <a:ext cx="76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01820"/>
                </a:solidFill>
                <a:latin typeface="Aptos"/>
                <a:ea typeface="Aptos"/>
                <a:cs typeface="Aptos"/>
              </a:rPr>
              <a:t>1</a:t>
            </a:r>
          </a:p>
          <a:p xmlns:a="http://schemas.openxmlformats.org/drawingml/2006/main">
            <a:pPr algn="ctr">
              <a:defRPr sz="1500" b="1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01820"/>
                </a:solidFill>
                <a:latin typeface="Aptos"/>
                <a:ea typeface="Aptos"/>
                <a:cs typeface="Aptos"/>
              </a:rPr>
              <a:t>Acquire</a:t>
            </a:r>
          </a:p>
        </p:txBody>
      </p:sp>
      <p:sp>
        <p:nvSpPr>
          <p:cNvPr id="20" name="flow-score-text">
            <a:extLst xmlns:a="http://schemas.openxmlformats.org/drawingml/2006/main">
              <a:ext uri="{FF2B5EF4-FFF2-40B4-BE49-F238E27FC236}">
                <a16:creationId xmlns:a16="http://schemas.microsoft.com/office/drawing/2014/main" id="{4ECBF3FB-18A1-41BB-9073-69F739954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886575"/>
            <a:ext cx="904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555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01820"/>
                </a:solidFill>
                <a:latin typeface="Aptos"/>
                <a:ea typeface="Aptos"/>
                <a:cs typeface="Aptos"/>
              </a:rPr>
              <a:t>2</a:t>
            </a:r>
          </a:p>
          <a:p xmlns:a="http://schemas.openxmlformats.org/drawingml/2006/main">
            <a:pPr algn="ctr">
              <a:defRPr sz="1500" b="1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01820"/>
                </a:solidFill>
                <a:latin typeface="Aptos"/>
                <a:ea typeface="Aptos"/>
                <a:cs typeface="Aptos"/>
              </a:rPr>
              <a:t>Score QUBO</a:t>
            </a:r>
          </a:p>
        </p:txBody>
      </p:sp>
      <p:sp>
        <p:nvSpPr>
          <p:cNvPr id="21" name="flow-select-text">
            <a:extLst xmlns:a="http://schemas.openxmlformats.org/drawingml/2006/main">
              <a:ext uri="{FF2B5EF4-FFF2-40B4-BE49-F238E27FC236}">
                <a16:creationId xmlns:a16="http://schemas.microsoft.com/office/drawing/2014/main" id="{A064EAB8-CD0B-4322-85BB-A63444A5C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6886575"/>
            <a:ext cx="76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01820"/>
                </a:solidFill>
                <a:latin typeface="Aptos"/>
                <a:ea typeface="Aptos"/>
                <a:cs typeface="Aptos"/>
              </a:rPr>
              <a:t>3</a:t>
            </a:r>
          </a:p>
          <a:p xmlns:a="http://schemas.openxmlformats.org/drawingml/2006/main">
            <a:pPr algn="ctr">
              <a:defRPr sz="1500" b="1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01820"/>
                </a:solidFill>
                <a:latin typeface="Aptos"/>
                <a:ea typeface="Aptos"/>
                <a:cs typeface="Aptos"/>
              </a:rPr>
              <a:t>Select</a:t>
            </a:r>
          </a:p>
        </p:txBody>
      </p:sp>
      <p:sp>
        <p:nvSpPr>
          <p:cNvPr id="22" name="takeaway-box">
            <a:extLst xmlns:a="http://schemas.openxmlformats.org/drawingml/2006/main">
              <a:ext uri="{FF2B5EF4-FFF2-40B4-BE49-F238E27FC236}">
                <a16:creationId xmlns:a16="http://schemas.microsoft.com/office/drawing/2014/main" id="{74996C81-9096-4233-A519-AA457C6D8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81950"/>
            <a:ext cx="39433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1018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takeaway-label">
            <a:extLst xmlns:a="http://schemas.openxmlformats.org/drawingml/2006/main">
              <a:ext uri="{FF2B5EF4-FFF2-40B4-BE49-F238E27FC236}">
                <a16:creationId xmlns:a16="http://schemas.microsoft.com/office/drawing/2014/main" id="{ABA77061-4A0B-4C79-92B9-0AB3561E9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8201025"/>
            <a:ext cx="342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86D8C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86D8CE"/>
                </a:solidFill>
                <a:latin typeface="Aptos"/>
                <a:ea typeface="Aptos"/>
                <a:cs typeface="Aptos"/>
              </a:rPr>
              <a:t>BOTTOM LINE</a:t>
            </a:r>
          </a:p>
        </p:txBody>
      </p:sp>
      <p:sp>
        <p:nvSpPr>
          <p:cNvPr id="24" name="takeaway-copy">
            <a:extLst xmlns:a="http://schemas.openxmlformats.org/drawingml/2006/main">
              <a:ext uri="{FF2B5EF4-FFF2-40B4-BE49-F238E27FC236}">
                <a16:creationId xmlns:a16="http://schemas.microsoft.com/office/drawing/2014/main" id="{7AA9CB5F-DD9A-4EB7-BBBB-FAF3A1BDE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8572500"/>
            <a:ext cx="342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7899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Adaptive sampling improved image fidelity at both 20% and 10% acquisition budgets—and retained its advantage under noise.</a:t>
            </a:r>
          </a:p>
        </p:txBody>
      </p:sp>
      <p:sp>
        <p:nvSpPr>
          <p:cNvPr id="25" name="roi-frame">
            <a:extLst xmlns:a="http://schemas.openxmlformats.org/drawingml/2006/main">
              <a:ext uri="{FF2B5EF4-FFF2-40B4-BE49-F238E27FC236}">
                <a16:creationId xmlns:a16="http://schemas.microsoft.com/office/drawing/2014/main" id="{333F73B5-6E03-47B2-BF1D-8DB14F43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857500"/>
            <a:ext cx="7239000" cy="2657475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7DEE5"/>
            </a:solidFill>
            <a:prstDash val="solid"/>
          </a:ln>
        </p:spPr>
      </p:sp>
      <p:pic>
        <p:nvPicPr>
          <p:cNvPr id="7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d43fcc88c040c0"/>
          <a:stretch xmlns:a="http://schemas.openxmlformats.org/drawingml/2006/main"/>
        </p:blipFill>
        <p:spPr>
          <a:xfrm xmlns:a="http://schemas.openxmlformats.org/drawingml/2006/main">
            <a:off x="6129461" y="3028950"/>
            <a:ext cx="5171827" cy="2076450"/>
          </a:xfrm>
          <a:prstGeom xmlns:a="http://schemas.openxmlformats.org/drawingml/2006/main" prst="rect">
            <a:avLst/>
          </a:prstGeom>
        </p:spPr>
      </p:pic>
      <p:sp>
        <p:nvSpPr>
          <p:cNvPr id="27" name="roi-caption">
            <a:extLst xmlns:a="http://schemas.openxmlformats.org/drawingml/2006/main">
              <a:ext uri="{FF2B5EF4-FFF2-40B4-BE49-F238E27FC236}">
                <a16:creationId xmlns:a16="http://schemas.microsoft.com/office/drawing/2014/main" id="{91864E21-3EF0-4621-8FAE-546B65EA1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5172075"/>
            <a:ext cx="6810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562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06D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2606D"/>
                </a:solidFill>
                <a:latin typeface="Aptos"/>
                <a:ea typeface="Aptos"/>
                <a:cs typeface="Aptos"/>
              </a:rPr>
              <a:t>Local structure: QACS better preserves center and edge detail than VDP, including the worst-noise setting.</a:t>
            </a:r>
          </a:p>
        </p:txBody>
      </p:sp>
      <p:sp>
        <p:nvSpPr>
          <p:cNvPr id="28" name="noise-frame">
            <a:extLst xmlns:a="http://schemas.openxmlformats.org/drawingml/2006/main">
              <a:ext uri="{FF2B5EF4-FFF2-40B4-BE49-F238E27FC236}">
                <a16:creationId xmlns:a16="http://schemas.microsoft.com/office/drawing/2014/main" id="{87B7992A-E6D8-4A89-8F21-F0DDAFEC6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5753100"/>
            <a:ext cx="7239000" cy="3848100"/>
          </a:xfrm>
          <a:prstGeom xmlns:a="http://schemas.openxmlformats.org/drawingml/2006/main" prst="roundRect">
            <a:avLst>
              <a:gd name="adj" fmla="val 2970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7DEE5"/>
            </a:solidFill>
            <a:prstDash val="solid"/>
          </a:ln>
        </p:spPr>
      </p:sp>
      <p:pic>
        <p:nvPicPr>
          <p:cNvPr id="7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2bea9030ac4f84"/>
          <a:stretch xmlns:a="http://schemas.openxmlformats.org/drawingml/2006/main"/>
        </p:blipFill>
        <p:spPr>
          <a:xfrm xmlns:a="http://schemas.openxmlformats.org/drawingml/2006/main">
            <a:off x="7294862" y="5905500"/>
            <a:ext cx="2841025" cy="3200400"/>
          </a:xfrm>
          <a:prstGeom xmlns:a="http://schemas.openxmlformats.org/drawingml/2006/main" prst="rect">
            <a:avLst/>
          </a:prstGeom>
        </p:spPr>
      </p:pic>
      <p:sp>
        <p:nvSpPr>
          <p:cNvPr id="30" name="noise-caption">
            <a:extLst xmlns:a="http://schemas.openxmlformats.org/drawingml/2006/main">
              <a:ext uri="{FF2B5EF4-FFF2-40B4-BE49-F238E27FC236}">
                <a16:creationId xmlns:a16="http://schemas.microsoft.com/office/drawing/2014/main" id="{60EDC73E-5AFC-4624-A677-32D4F7EF9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9220200"/>
            <a:ext cx="6810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997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06D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2606D"/>
                </a:solidFill>
                <a:latin typeface="Aptos"/>
                <a:ea typeface="Aptos"/>
                <a:cs typeface="Aptos"/>
              </a:rPr>
              <a:t>Noise study · 256³, 8 coils: QACS shows the flattest degradation across reconstruction metrics.</a:t>
            </a:r>
          </a:p>
        </p:txBody>
      </p:sp>
      <p:sp>
        <p:nvSpPr>
          <p:cNvPr id="31" name="metric-1">
            <a:extLst xmlns:a="http://schemas.openxmlformats.org/drawingml/2006/main">
              <a:ext uri="{FF2B5EF4-FFF2-40B4-BE49-F238E27FC236}">
                <a16:creationId xmlns:a16="http://schemas.microsoft.com/office/drawing/2014/main" id="{ED576AF2-4DAD-4C07-A6C0-7EFAC56A9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0" y="2857500"/>
            <a:ext cx="4762500" cy="10858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EAF2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metric-1-value">
            <a:extLst xmlns:a="http://schemas.openxmlformats.org/drawingml/2006/main">
              <a:ext uri="{FF2B5EF4-FFF2-40B4-BE49-F238E27FC236}">
                <a16:creationId xmlns:a16="http://schemas.microsoft.com/office/drawing/2014/main" id="{399C89E7-5570-496D-92C2-8B74314FB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06400" y="302895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67D2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967D2"/>
                </a:solidFill>
                <a:latin typeface="Aptos"/>
                <a:ea typeface="Aptos"/>
                <a:cs typeface="Aptos"/>
              </a:rPr>
              <a:t>49.03 dB</a:t>
            </a:r>
          </a:p>
        </p:txBody>
      </p:sp>
      <p:sp>
        <p:nvSpPr>
          <p:cNvPr id="33" name="metric-1-label">
            <a:extLst xmlns:a="http://schemas.openxmlformats.org/drawingml/2006/main">
              <a:ext uri="{FF2B5EF4-FFF2-40B4-BE49-F238E27FC236}">
                <a16:creationId xmlns:a16="http://schemas.microsoft.com/office/drawing/2014/main" id="{687CAE84-3156-4B6F-8493-CA06FB974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06400" y="3552825"/>
            <a:ext cx="4000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06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06D"/>
                </a:solidFill>
                <a:latin typeface="Aptos"/>
                <a:ea typeface="Aptos"/>
                <a:cs typeface="Aptos"/>
              </a:rPr>
              <a:t>PSNR · 20% sampling · 256³</a:t>
            </a:r>
          </a:p>
        </p:txBody>
      </p:sp>
      <p:sp>
        <p:nvSpPr>
          <p:cNvPr id="34" name="metric-2">
            <a:extLst xmlns:a="http://schemas.openxmlformats.org/drawingml/2006/main">
              <a:ext uri="{FF2B5EF4-FFF2-40B4-BE49-F238E27FC236}">
                <a16:creationId xmlns:a16="http://schemas.microsoft.com/office/drawing/2014/main" id="{A825C657-9368-4E5B-8EE2-EFEE0C1D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0" y="4095750"/>
            <a:ext cx="4762500" cy="10858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E8F6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metric-2-value">
            <a:extLst xmlns:a="http://schemas.openxmlformats.org/drawingml/2006/main">
              <a:ext uri="{FF2B5EF4-FFF2-40B4-BE49-F238E27FC236}">
                <a16:creationId xmlns:a16="http://schemas.microsoft.com/office/drawing/2014/main" id="{7A33D04F-09B5-48AF-BA73-7353E661E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06400" y="4267200"/>
            <a:ext cx="2238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59E91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59E91"/>
                </a:solidFill>
                <a:latin typeface="Aptos"/>
                <a:ea typeface="Aptos"/>
                <a:cs typeface="Aptos"/>
              </a:rPr>
              <a:t>+4.65 dB</a:t>
            </a:r>
          </a:p>
        </p:txBody>
      </p:sp>
      <p:sp>
        <p:nvSpPr>
          <p:cNvPr id="36" name="metric-2-label">
            <a:extLst xmlns:a="http://schemas.openxmlformats.org/drawingml/2006/main">
              <a:ext uri="{FF2B5EF4-FFF2-40B4-BE49-F238E27FC236}">
                <a16:creationId xmlns:a16="http://schemas.microsoft.com/office/drawing/2014/main" id="{FE1050DD-2B24-437F-A39C-8A71C2A7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06400" y="4791075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06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06D"/>
                </a:solidFill>
                <a:latin typeface="Aptos"/>
                <a:ea typeface="Aptos"/>
                <a:cs typeface="Aptos"/>
              </a:rPr>
              <a:t>PSNR gain over VDP · 20% sampling</a:t>
            </a:r>
          </a:p>
        </p:txBody>
      </p:sp>
      <p:sp>
        <p:nvSpPr>
          <p:cNvPr id="37" name="metric-3">
            <a:extLst xmlns:a="http://schemas.openxmlformats.org/drawingml/2006/main">
              <a:ext uri="{FF2B5EF4-FFF2-40B4-BE49-F238E27FC236}">
                <a16:creationId xmlns:a16="http://schemas.microsoft.com/office/drawing/2014/main" id="{CC3C7D0E-987F-4025-A9E9-323A4CF48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0" y="5334000"/>
            <a:ext cx="4762500" cy="10858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metric-3-value">
            <a:extLst xmlns:a="http://schemas.openxmlformats.org/drawingml/2006/main">
              <a:ext uri="{FF2B5EF4-FFF2-40B4-BE49-F238E27FC236}">
                <a16:creationId xmlns:a16="http://schemas.microsoft.com/office/drawing/2014/main" id="{CB80DCE2-6BFF-42CB-A267-10941C42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06400" y="5505450"/>
            <a:ext cx="247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01820"/>
                </a:solidFill>
                <a:latin typeface="Aptos"/>
                <a:ea typeface="Aptos"/>
                <a:cs typeface="Aptos"/>
              </a:rPr>
              <a:t>65% lower</a:t>
            </a:r>
          </a:p>
        </p:txBody>
      </p:sp>
      <p:sp>
        <p:nvSpPr>
          <p:cNvPr id="39" name="metric-3-label">
            <a:extLst xmlns:a="http://schemas.openxmlformats.org/drawingml/2006/main">
              <a:ext uri="{FF2B5EF4-FFF2-40B4-BE49-F238E27FC236}">
                <a16:creationId xmlns:a16="http://schemas.microsoft.com/office/drawing/2014/main" id="{1CAC0FDD-9607-4A20-8199-30E37A5C3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06400" y="6029325"/>
            <a:ext cx="4000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06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06D"/>
                </a:solidFill>
                <a:latin typeface="Aptos"/>
                <a:ea typeface="Aptos"/>
                <a:cs typeface="Aptos"/>
              </a:rPr>
              <a:t>NMSE vs VDP · 20% sampling</a:t>
            </a:r>
          </a:p>
        </p:txBody>
      </p:sp>
      <p:sp>
        <p:nvSpPr>
          <p:cNvPr id="40" name="qpu-label">
            <a:extLst xmlns:a="http://schemas.openxmlformats.org/drawingml/2006/main">
              <a:ext uri="{FF2B5EF4-FFF2-40B4-BE49-F238E27FC236}">
                <a16:creationId xmlns:a16="http://schemas.microsoft.com/office/drawing/2014/main" id="{11D9A953-C3C1-499A-BFF1-BBC798F82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0" y="6724650"/>
            <a:ext cx="4762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967D2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967D2"/>
                </a:solidFill>
                <a:latin typeface="Aptos"/>
                <a:ea typeface="Aptos"/>
                <a:cs typeface="Aptos"/>
              </a:rPr>
              <a:t>QUANTUM-HARDWARE CHECK</a:t>
            </a:r>
          </a:p>
        </p:txBody>
      </p:sp>
      <p:sp>
        <p:nvSpPr>
          <p:cNvPr id="41" name="qpu-frame">
            <a:extLst xmlns:a="http://schemas.openxmlformats.org/drawingml/2006/main">
              <a:ext uri="{FF2B5EF4-FFF2-40B4-BE49-F238E27FC236}">
                <a16:creationId xmlns:a16="http://schemas.microsoft.com/office/drawing/2014/main" id="{24663533-65ED-43FA-9155-D55738777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0" y="7105650"/>
            <a:ext cx="4762500" cy="156210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D7DEE5"/>
            </a:solidFill>
            <a:prstDash val="solid"/>
          </a:ln>
        </p:spPr>
      </p:sp>
      <p:pic>
        <p:nvPicPr>
          <p:cNvPr id="8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321dabf1604eea"/>
          <a:stretch xmlns:a="http://schemas.openxmlformats.org/drawingml/2006/main"/>
        </p:blipFill>
        <p:spPr>
          <a:xfrm xmlns:a="http://schemas.openxmlformats.org/drawingml/2006/main">
            <a:off x="13156406" y="7210425"/>
            <a:ext cx="4167188" cy="1333500"/>
          </a:xfrm>
          <a:prstGeom xmlns:a="http://schemas.openxmlformats.org/drawingml/2006/main" prst="rect">
            <a:avLst/>
          </a:prstGeom>
        </p:spPr>
      </p:pic>
      <p:sp>
        <p:nvSpPr>
          <p:cNvPr id="43" name="qpu-copy">
            <a:extLst xmlns:a="http://schemas.openxmlformats.org/drawingml/2006/main">
              <a:ext uri="{FF2B5EF4-FFF2-40B4-BE49-F238E27FC236}">
                <a16:creationId xmlns:a16="http://schemas.microsoft.com/office/drawing/2014/main" id="{F6B7E9F1-4D0A-4988-97E2-B1EC4418D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0" y="8848725"/>
            <a:ext cx="4762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06D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06D"/>
                </a:solidFill>
                <a:latin typeface="Aptos"/>
                <a:ea typeface="Aptos"/>
                <a:cs typeface="Aptos"/>
              </a:rPr>
              <a:t>Reduced-pool D-Wave hybrid results were comparable to VDP. This demonstrates feasibility—not quantum advantage.</a:t>
            </a:r>
          </a:p>
        </p:txBody>
      </p:sp>
      <p:sp>
        <p:nvSpPr>
          <p:cNvPr id="44" name="footer-next">
            <a:extLst xmlns:a="http://schemas.openxmlformats.org/drawingml/2006/main">
              <a:ext uri="{FF2B5EF4-FFF2-40B4-BE49-F238E27FC236}">
                <a16:creationId xmlns:a16="http://schemas.microsoft.com/office/drawing/2014/main" id="{7D539DE0-3DE9-4A7F-8973-88952F4C2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29800"/>
            <a:ext cx="1704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7A8793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7A8793"/>
                </a:solidFill>
                <a:latin typeface="Aptos"/>
                <a:ea typeface="Aptos"/>
                <a:cs typeface="Aptos"/>
              </a:rPr>
              <a:t>NEXT → prospective scanner validation · raw human multi-coil data · fair end-to-end solver timing</a:t>
            </a:r>
          </a:p>
        </p:txBody>
      </p:sp>
    </p:spTree>
    <p:extLst>
      <p:ext uri="{BB962C8B-B14F-4D97-AF65-F5344CB8AC3E}">
        <p14:creationId xmlns:p14="http://schemas.microsoft.com/office/powerpoint/2010/main" val="15512271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2026-08-04T16:27:59.0780000Z</dcterms:created>
  <dcterms:modified xsi:type="dcterms:W3CDTF">2026-08-04T16:27:59.0780000Z</dcterms:modified>
</coreProperties>
</file>